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8"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87C05A2-A031-4014-9B2E-31A44C9718E4}"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8E2F614-F9CA-43C8-87FD-C329F6FC4F68}"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B4C9A4B-F5C3-4755-9D81-F029D688256F}"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6ECBA91-90B2-4B99-A558-A1A52D34A236}"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E4E59F1-A161-423D-8D4F-89C8DB1DBEC3}"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924944E-B541-4010-89EB-7FF5B111B2E6}"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22AE1D8-9F06-4E8F-A8CF-79F36DD7E76F}"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A6269AB4-0169-4B89-8182-655A34230F01}"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BBE609BB-CAE2-4962-AF10-9BD53F2FD171}"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02C53C0-1B6A-405D-AD74-68344698C99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CE55C03-43DB-4AF1-9ED7-74FA39A260EB}"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7116AFB-8DEE-4B74-B285-1A2CA8CA331B}"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s.wikipedia.org/wiki/Argelia" TargetMode="External"/><Relationship Id="rId2" Type="http://schemas.openxmlformats.org/officeDocument/2006/relationships/hyperlink" Target="http://es.wikipedia.org/wiki/Marruecos" TargetMode="External"/><Relationship Id="rId1" Type="http://schemas.openxmlformats.org/officeDocument/2006/relationships/slideLayout" Target="../slideLayouts/slideLayout2.xml"/><Relationship Id="rId5" Type="http://schemas.openxmlformats.org/officeDocument/2006/relationships/hyperlink" Target="http://es.wikipedia.org/wiki/Valentiniano_III" TargetMode="External"/><Relationship Id="rId4" Type="http://schemas.openxmlformats.org/officeDocument/2006/relationships/hyperlink" Target="http://es.wikipedia.org/wiki/Hipon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650" y="404813"/>
            <a:ext cx="7772400" cy="1470025"/>
          </a:xfrm>
        </p:spPr>
        <p:txBody>
          <a:bodyPr/>
          <a:lstStyle/>
          <a:p>
            <a:r>
              <a:rPr lang="es-ES" sz="4000"/>
              <a:t/>
            </a:r>
            <a:br>
              <a:rPr lang="es-ES" sz="4000"/>
            </a:br>
            <a:r>
              <a:rPr lang="es-ES" sz="4000"/>
              <a:t> AGUSTÍN DE HIPONA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476250"/>
            <a:ext cx="8229600" cy="5976938"/>
          </a:xfrm>
        </p:spPr>
        <p:txBody>
          <a:bodyPr/>
          <a:lstStyle/>
          <a:p>
            <a:pPr>
              <a:lnSpc>
                <a:spcPct val="90000"/>
              </a:lnSpc>
            </a:pPr>
            <a:r>
              <a:rPr lang="es-ES"/>
              <a:t>Las ciudades quedaban en ruinas, las casas de campo eran arrasadas y los habitantes que no lograban huir, morían asesinados. Las alabanzas a Dios no se oían ya en las iglesias, muchas de las cuales habían sido destruidas. La misa se celebraba en las casas particulares, cuando llegaba a celebrarse, porque en muchos sitios no había alma viviente a quien dar los sacramentos; por otra parte, los pocos cristianos que sobrevivían no encontraban un solo sacerdote a quien pedírselos.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57200" y="476250"/>
            <a:ext cx="8229600" cy="5976938"/>
          </a:xfrm>
        </p:spPr>
        <p:txBody>
          <a:bodyPr/>
          <a:lstStyle/>
          <a:p>
            <a:r>
              <a:rPr lang="es-ES"/>
              <a:t>San Agustín cayó presa de la fiebre y desde el primer momento, comprendió que se acercaba la hora de su muerte. El 28 de agosto de 430, exhaló apaciblemente el último suspiro, a los setenta y dos años de edad, de los cuales había pasado casi cuarenta consagrado al servicio de Dios. </a:t>
            </a:r>
          </a:p>
          <a:p>
            <a:r>
              <a:rPr lang="es-ES"/>
              <a:t>El santo escribió entonces: "Quien ama a Cristo no puede tener miedo de encontrarse con El.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922337"/>
          </a:xfrm>
        </p:spPr>
        <p:txBody>
          <a:bodyPr/>
          <a:lstStyle/>
          <a:p>
            <a:r>
              <a:rPr lang="es-ES"/>
              <a:t>Su obra y lugar en la Patrística</a:t>
            </a:r>
          </a:p>
        </p:txBody>
      </p:sp>
      <p:sp>
        <p:nvSpPr>
          <p:cNvPr id="12291" name="Rectangle 3"/>
          <p:cNvSpPr>
            <a:spLocks noGrp="1" noChangeArrowheads="1"/>
          </p:cNvSpPr>
          <p:nvPr>
            <p:ph type="body" idx="1"/>
          </p:nvPr>
        </p:nvSpPr>
        <p:spPr>
          <a:xfrm>
            <a:off x="457200" y="1341438"/>
            <a:ext cx="8229600" cy="5111750"/>
          </a:xfrm>
        </p:spPr>
        <p:txBody>
          <a:bodyPr/>
          <a:lstStyle/>
          <a:p>
            <a:pPr algn="just"/>
            <a:r>
              <a:rPr lang="es-ES"/>
              <a:t>San Agustín es el primer gran filósofo de la patrística. Contribuyó a la influencia de la Iglesia y el pensamiento cristiano, y a la influencia platónica en la filosofía hasta el resurgir del aristotelismo en el siglo XIII. Los primeros escritos de San Agustín están dedicados a combatir los escépticos, maniqueos (religios de influencia iraní, fundada por el sabio Persa Mani 215-275) 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457200" y="549275"/>
            <a:ext cx="8229600" cy="5832475"/>
          </a:xfrm>
        </p:spPr>
        <p:txBody>
          <a:bodyPr/>
          <a:lstStyle/>
          <a:p>
            <a:pPr>
              <a:buFontTx/>
              <a:buNone/>
            </a:pPr>
            <a:r>
              <a:rPr lang="es-ES"/>
              <a:t>	pelagianos (herejía cristiano que surge en el s V, que negaba la existencia del pecado original) en su obras </a:t>
            </a:r>
            <a:r>
              <a:rPr lang="es-ES" i="1"/>
              <a:t>Contra los académicos, Sobre el libre albedrío,</a:t>
            </a:r>
            <a:r>
              <a:rPr lang="es-ES"/>
              <a:t> etc. Sus obras más importantes, además de éstas, son las </a:t>
            </a:r>
            <a:r>
              <a:rPr lang="es-ES" i="1"/>
              <a:t>Confesiones,</a:t>
            </a:r>
            <a:r>
              <a:rPr lang="es-ES"/>
              <a:t> de carácter autobiográfico, </a:t>
            </a:r>
            <a:r>
              <a:rPr lang="es-ES" i="1"/>
              <a:t>Sobre la Trinidad</a:t>
            </a:r>
            <a:r>
              <a:rPr lang="es-ES"/>
              <a:t> y </a:t>
            </a:r>
            <a:r>
              <a:rPr lang="es-ES" i="1"/>
              <a:t>La ciudad de Dios.</a:t>
            </a:r>
            <a:r>
              <a:rPr lang="es-ES"/>
              <a:t> En san Agustín el conocerse es confesarse. Fundo la doctrina del </a:t>
            </a:r>
            <a:r>
              <a:rPr lang="es-ES" i="1"/>
              <a:t>servo arbitrio</a:t>
            </a:r>
            <a:r>
              <a:rPr lang="es-ES"/>
              <a:t>, o el mito de la naturaleza corrompida del hombre.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57200" y="549275"/>
            <a:ext cx="8229600" cy="5903913"/>
          </a:xfrm>
        </p:spPr>
        <p:txBody>
          <a:bodyPr/>
          <a:lstStyle/>
          <a:p>
            <a:r>
              <a:rPr lang="es-ES"/>
              <a:t>San Agustín nació el 13 de noviembre del año 354 en Tagaste, pequeña población del norte de África.</a:t>
            </a:r>
          </a:p>
          <a:p>
            <a:r>
              <a:rPr lang="es-ES"/>
              <a:t>En su juventud se dejó llevar por los malos ejemplos y, hasta los treinta y dos años, llevó una vida licenciosa. De ello habla largamente en sus "Confesiones", que comprenden la descripción de su conversión y la muerte de su madre. </a:t>
            </a:r>
          </a:p>
          <a:p>
            <a:r>
              <a:rPr lang="es-ES"/>
              <a:t>Tuvo un hijo, llamado Adeodato, el año 372.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404813"/>
            <a:ext cx="8229600" cy="5976937"/>
          </a:xfrm>
        </p:spPr>
        <p:txBody>
          <a:bodyPr/>
          <a:lstStyle/>
          <a:p>
            <a:pPr>
              <a:lnSpc>
                <a:spcPct val="90000"/>
              </a:lnSpc>
            </a:pPr>
            <a:r>
              <a:rPr lang="es-ES"/>
              <a:t>El año 383, viaja a Roma, y abre una escuela, pero, descontento por la costumbre de los estudiantes que cambiaban frecuente de maestro para no pagarles, emigra a Milán, donde obtuvo el puesto de profesor de retórica.</a:t>
            </a:r>
          </a:p>
          <a:p>
            <a:pPr>
              <a:lnSpc>
                <a:spcPct val="90000"/>
              </a:lnSpc>
            </a:pPr>
            <a:r>
              <a:rPr lang="es-ES"/>
              <a:t>Aquí empezó a leer las obras de Platón y Plotino: "Platón me llevó al conocimiento del verdadero Dios y Jesucristo me mostró el camino". </a:t>
            </a:r>
            <a:br>
              <a:rPr lang="es-ES"/>
            </a:br>
            <a:endParaRPr lang="es-ES"/>
          </a:p>
          <a:p>
            <a:pPr>
              <a:lnSpc>
                <a:spcPct val="90000"/>
              </a:lnSpc>
            </a:pPr>
            <a:r>
              <a:rPr lang="es-ES"/>
              <a:t>En el año 388 retorna al Africa, a Hipona.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476250"/>
            <a:ext cx="8229600" cy="5976938"/>
          </a:xfrm>
        </p:spPr>
        <p:txBody>
          <a:bodyPr/>
          <a:lstStyle/>
          <a:p>
            <a:pPr>
              <a:lnSpc>
                <a:spcPct val="80000"/>
              </a:lnSpc>
            </a:pPr>
            <a:r>
              <a:rPr lang="es-ES" sz="2800"/>
              <a:t>En el año 391 fue ordenado sacerdote, y el el 395, fue consagrado obispo ayudante de Valerio. Poco después murió este último y el santo le sucedió en la sede de Hipona (actualmente Argelia).</a:t>
            </a:r>
          </a:p>
          <a:p>
            <a:pPr>
              <a:lnSpc>
                <a:spcPct val="80000"/>
              </a:lnSpc>
            </a:pPr>
            <a:r>
              <a:rPr lang="es-ES" sz="2800"/>
              <a:t> Un día por fin, según su propio relato, creyó escuchar una voz, como la de un niño, que repetía: "Toma y lee". Interpretó esto como una exhortación divina a leer las Escrituras y leyó el primer pasaje que apareció al azar: "… nada de comilonas y borracheras, nada de lujurias y desenfrenos, nada de rivalidades y envidias. Revestíos más bien del Señor Jesucristo, y no os preocupéis de la carne para satisfacer sus concupiscencias" (Rom. 13, 13-14). En ese momento decidió abrazar el cristianismo.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765175"/>
            <a:ext cx="8229600" cy="5360988"/>
          </a:xfrm>
        </p:spPr>
        <p:txBody>
          <a:bodyPr/>
          <a:lstStyle/>
          <a:p>
            <a:r>
              <a:rPr lang="es-ES" sz="2800"/>
              <a:t>Durante los treinta y cinco años de su episcopado, San Agustín tuvo que defender la fe católica contra muchas herejías. Una de las principales fue la de los donatistas, quienes sostenían que la Iglesia católica había dejado de ser la Iglesia de Cristo por mantener la comunión con los pecadores y que los herejes no podían conferir válidamente ningún sacramento. Los donatistas eran muy numerosos en Africa, donde no retrocedieron ante el asesinato de los católicos </a:t>
            </a:r>
          </a:p>
          <a:p>
            <a:endParaRPr lang="es-E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476250"/>
            <a:ext cx="8229600" cy="5905500"/>
          </a:xfrm>
        </p:spPr>
        <p:txBody>
          <a:bodyPr/>
          <a:lstStyle/>
          <a:p>
            <a:pPr algn="just">
              <a:lnSpc>
                <a:spcPct val="90000"/>
              </a:lnSpc>
            </a:pPr>
            <a:r>
              <a:rPr lang="es-ES" sz="2800"/>
              <a:t>El año 405, San Agustín tuvo que recurrir al emperador para defender a los católicos contra los excesos de los donatistas. Ese año, el emperador Honorio publicó severos decretos contra los donatistas. El santo desaprobó esas medidas, luego cambia de opinión, excepto en cuanto a la pena de muerte. En el 411, se llevó a cabo en Cartago una conferencia entre católicos y donatistas, y ya el donatismo estaba decadencia. Pero, empezó la gran controversia pelagiana. Pelagio era originario de la Gran Bretaña y rechazaba la doctrina del pecado original y afirmaba que la gracia no era necesaria para salvarse.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476250"/>
            <a:ext cx="8229600" cy="6048375"/>
          </a:xfrm>
        </p:spPr>
        <p:txBody>
          <a:bodyPr/>
          <a:lstStyle/>
          <a:p>
            <a:pPr algn="just"/>
            <a:r>
              <a:rPr lang="es-ES"/>
              <a:t>Sostenía que el bautismo era un mero procedimiento de admisión para el cielo. Pelagio pasó de Roma a Africa en el año 411, este año, el sínodo de Cartago condenó por primera vez su doctrina. San Agustín no asistió al concilio, pero desde ese momento empezó su batalla contra el pelagianismo en sus cartas y sermones. </a:t>
            </a:r>
          </a:p>
          <a:p>
            <a:pPr algn="just"/>
            <a:r>
              <a:rPr lang="es-ES"/>
              <a:t>A raíz del saqueo de Roma por Alarico, el año 410, los paganos renovaron sus ataques contra el cristianismo, atribuyéndole todas las calamidades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57200" y="476250"/>
            <a:ext cx="8229600" cy="5905500"/>
          </a:xfrm>
        </p:spPr>
        <p:txBody>
          <a:bodyPr/>
          <a:lstStyle/>
          <a:p>
            <a:pPr>
              <a:lnSpc>
                <a:spcPct val="90000"/>
              </a:lnSpc>
            </a:pPr>
            <a:r>
              <a:rPr lang="es-ES" sz="2800"/>
              <a:t>del Imperio. Para responder a esos ataques, San Agustín empezó a escribir su gran obra, “La Ciudad de Dios", en el año de 413 y la terminó el año 426. Esta es después de las "Confesiones", la obra más conocida del santo. No se trata simplemente de una respuesta a los herejes, sino de toda una filosofía de la historia providencial del mundo. </a:t>
            </a:r>
            <a:br>
              <a:rPr lang="es-ES" sz="2800"/>
            </a:br>
            <a:r>
              <a:rPr lang="es-ES" sz="2800"/>
              <a:t>En las “Confesiones“, San Agustín había expuesto con la más sincera humildad y contrición los excesos de su conducta. A los setenta y dos años, en las "Retractaciones", expuso con la misma sinceridad los errores que había cometido en sus juicios. </a:t>
            </a:r>
            <a:br>
              <a:rPr lang="es-ES" sz="2800"/>
            </a:br>
            <a:endParaRPr lang="es-ES"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457200" y="476250"/>
            <a:ext cx="8229600" cy="5976938"/>
          </a:xfrm>
        </p:spPr>
        <p:txBody>
          <a:bodyPr/>
          <a:lstStyle/>
          <a:p>
            <a:pPr>
              <a:lnSpc>
                <a:spcPct val="80000"/>
              </a:lnSpc>
            </a:pPr>
            <a:r>
              <a:rPr lang="es-ES" sz="2800"/>
              <a:t>En el año 429, a Genserico, rey de los vándalos, invade la diócesis de África bajo el mando del general y gobernador romano </a:t>
            </a:r>
            <a:r>
              <a:rPr lang="es-ES" sz="2800" b="1"/>
              <a:t>Bonifacio</a:t>
            </a:r>
            <a:r>
              <a:rPr lang="es-ES" sz="2800"/>
              <a:t>. Agustín escribió una carta maravillosa a Bonifacio para recordarle su deber.</a:t>
            </a:r>
          </a:p>
          <a:p>
            <a:pPr>
              <a:lnSpc>
                <a:spcPct val="80000"/>
              </a:lnSpc>
            </a:pPr>
            <a:r>
              <a:rPr lang="es-ES" sz="2800"/>
              <a:t>80.000 vándalos tras varias victorias sobre los defensores romanos débiles y divididos, se hicieron del control de un territorio que comprendía el actual </a:t>
            </a:r>
            <a:r>
              <a:rPr lang="es-ES" sz="2800">
                <a:hlinkClick r:id="rId2" tooltip="Marruecos"/>
              </a:rPr>
              <a:t>Marruecos</a:t>
            </a:r>
            <a:r>
              <a:rPr lang="es-ES" sz="2800"/>
              <a:t> y el norte de </a:t>
            </a:r>
            <a:r>
              <a:rPr lang="es-ES" sz="2800">
                <a:hlinkClick r:id="rId3" tooltip="Argelia"/>
              </a:rPr>
              <a:t>Argelia</a:t>
            </a:r>
            <a:r>
              <a:rPr lang="es-ES" sz="2800"/>
              <a:t>, poniendo bajo asedio la ciudad de </a:t>
            </a:r>
            <a:r>
              <a:rPr lang="es-ES" sz="2800">
                <a:hlinkClick r:id="rId4" tooltip="Hipona"/>
              </a:rPr>
              <a:t>Hipona</a:t>
            </a:r>
            <a:r>
              <a:rPr lang="es-ES" sz="2800"/>
              <a:t>, que tomarían al cabo de catorce meses de duros combates (430). Al año siguiente, el emperador </a:t>
            </a:r>
            <a:r>
              <a:rPr lang="es-ES" sz="2800">
                <a:hlinkClick r:id="rId5" tooltip="Valentiniano III"/>
              </a:rPr>
              <a:t>Valentiniano III</a:t>
            </a:r>
            <a:r>
              <a:rPr lang="es-ES" sz="2800"/>
              <a:t> hubo de reconocer a Genserico como soberano de todos estos territorios; y con ello, la caída del imperio Romano de Occidente.</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89</TotalTime>
  <Words>1014</Words>
  <Application>Microsoft Office PowerPoint</Application>
  <PresentationFormat>Presentación en pantalla (4:3)</PresentationFormat>
  <Paragraphs>22</Paragraphs>
  <Slides>13</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13</vt:i4>
      </vt:variant>
    </vt:vector>
  </HeadingPairs>
  <TitlesOfParts>
    <vt:vector size="15" baseType="lpstr">
      <vt:lpstr>Arial</vt:lpstr>
      <vt:lpstr>Diseño predeterminado</vt:lpstr>
      <vt:lpstr>  AGUSTÍN DE HIPONA </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Su obra y lugar en la Patrística</vt:lpstr>
      <vt:lpstr>Diapositiva 13</vt:lpstr>
    </vt:vector>
  </TitlesOfParts>
  <Company>urP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AGUSTÍN DE HIPONA           San Agustín, de Bernini. Bastílica de San Pedro, Roma</dc:title>
  <dc:creator>Usuario</dc:creator>
  <cp:lastModifiedBy>Gerardo Lazaro</cp:lastModifiedBy>
  <cp:revision>11</cp:revision>
  <dcterms:created xsi:type="dcterms:W3CDTF">2009-04-14T00:01:07Z</dcterms:created>
  <dcterms:modified xsi:type="dcterms:W3CDTF">2009-04-19T16:41:32Z</dcterms:modified>
</cp:coreProperties>
</file>